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78" r:id="rId10"/>
    <p:sldId id="264" r:id="rId11"/>
    <p:sldId id="265" r:id="rId12"/>
    <p:sldId id="267" r:id="rId13"/>
    <p:sldId id="268" r:id="rId14"/>
    <p:sldId id="270" r:id="rId15"/>
    <p:sldId id="271" r:id="rId16"/>
    <p:sldId id="273" r:id="rId17"/>
    <p:sldId id="275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04" autoAdjust="0"/>
  </p:normalViewPr>
  <p:slideViewPr>
    <p:cSldViewPr snapToGrid="0">
      <p:cViewPr varScale="1">
        <p:scale>
          <a:sx n="79" d="100"/>
          <a:sy n="79" d="100"/>
        </p:scale>
        <p:origin x="101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0BF15-067B-4D3C-AF69-A45150CD3559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4EA36-7EFA-4079-B22F-61F00548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56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4EA36-7EFA-4079-B22F-61F00548C6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67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4EA36-7EFA-4079-B22F-61F00548C6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4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74313-70C3-40A1-93F4-8AD50E749744}" type="datetime1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D0654AC-9424-431A-93A0-CE60EA73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4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15F8B-A0D1-4B83-A154-B62C67A8DB6D}" type="datetime1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37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73FA-BE03-4A15-ADC0-47B9A1E55629}" type="datetime1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79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31EB-9484-49FB-8C0C-98E3EA24D5E0}" type="datetime1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0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F6555DD-5633-4032-9E66-F33FF6807BE4}" type="datetime1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D0654AC-9424-431A-93A0-CE60EA73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5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B71E8-30C3-49DE-B5D8-AC07522A7AC2}" type="datetime1">
              <a:rPr lang="en-US" smtClean="0"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24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C2879-D41F-4BCF-8691-76EFA9876666}" type="datetime1">
              <a:rPr lang="en-US" smtClean="0"/>
              <a:t>12/14/2016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93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67EBB-D840-4C3C-9EAD-33BED3E71FAA}" type="datetime1">
              <a:rPr lang="en-US" smtClean="0"/>
              <a:t>12/14/2016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81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93880-0A2F-4EA7-90E5-3CEB0C7BC8D6}" type="datetime1">
              <a:rPr lang="en-US" smtClean="0"/>
              <a:t>12/14/2016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05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D507-C854-45C0-B5A6-8CCB3C37472D}" type="datetime1">
              <a:rPr lang="en-US" smtClean="0"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8B4C-3202-4D97-A91B-A112B7B1A436}" type="datetime1">
              <a:rPr lang="en-US" smtClean="0"/>
              <a:t>12/14/2016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5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59C0D5E-7A34-478D-BE66-FBDD90221A09}" type="datetime1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D0654AC-9424-431A-93A0-CE60EA73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5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p4"/><Relationship Id="rId7" Type="http://schemas.openxmlformats.org/officeDocument/2006/relationships/image" Target="../media/image16.tm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4.mp4"/><Relationship Id="rId7" Type="http://schemas.openxmlformats.org/officeDocument/2006/relationships/image" Target="../media/image2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6.mp4"/><Relationship Id="rId7" Type="http://schemas.openxmlformats.org/officeDocument/2006/relationships/image" Target="../media/image2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8.mp4"/><Relationship Id="rId7" Type="http://schemas.openxmlformats.org/officeDocument/2006/relationships/image" Target="../media/image30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fNRXTS55n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sz="7200" dirty="0"/>
              <a:t>Modelling &amp; Analysis of the behavior of a robotic agent in Robot-Soccer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1560" y="4726744"/>
            <a:ext cx="7891272" cy="10698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by:</a:t>
            </a:r>
          </a:p>
          <a:p>
            <a:r>
              <a:rPr lang="en-US" dirty="0"/>
              <a:t> Sunil Kumar Rajendran (G00982547)</a:t>
            </a:r>
          </a:p>
          <a:p>
            <a:r>
              <a:rPr lang="en-US" dirty="0"/>
              <a:t> Venkata </a:t>
            </a:r>
            <a:r>
              <a:rPr lang="en-US" dirty="0" err="1"/>
              <a:t>Sasikiran</a:t>
            </a:r>
            <a:r>
              <a:rPr lang="en-US" dirty="0"/>
              <a:t> </a:t>
            </a:r>
            <a:r>
              <a:rPr lang="en-US" dirty="0" err="1"/>
              <a:t>Veeramachaneni</a:t>
            </a:r>
            <a:r>
              <a:rPr lang="en-US" dirty="0"/>
              <a:t> (G00977751)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46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optimal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Robot path is planned basing on the classical pursuit dynamics.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33538" y="2824162"/>
            <a:ext cx="8067675" cy="3150772"/>
            <a:chOff x="1633538" y="2824162"/>
            <a:chExt cx="8067675" cy="31507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3538" y="2824162"/>
              <a:ext cx="1581150" cy="7334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0823" y="2871786"/>
              <a:ext cx="2962277" cy="6381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9749" y="4146803"/>
              <a:ext cx="3014662" cy="91097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2712" y="3514056"/>
              <a:ext cx="3238501" cy="2460878"/>
            </a:xfrm>
            <a:prstGeom prst="rect">
              <a:avLst/>
            </a:prstGeom>
          </p:spPr>
        </p:pic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14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analysis</a:t>
            </a:r>
          </a:p>
        </p:txBody>
      </p:sp>
      <p:pic>
        <p:nvPicPr>
          <p:cNvPr id="4" name="D90A2C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093976"/>
            <a:ext cx="6029325" cy="405130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131" y="280273"/>
            <a:ext cx="1362808" cy="1548528"/>
          </a:xfrm>
          <a:prstGeom prst="rect">
            <a:avLst/>
          </a:prstGeom>
        </p:spPr>
      </p:pic>
      <p:pic>
        <p:nvPicPr>
          <p:cNvPr id="6" name="6804C7B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9048" y="2196980"/>
            <a:ext cx="6043612" cy="364526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029325" y="2196980"/>
            <a:ext cx="0" cy="35242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5763" y="2196980"/>
            <a:ext cx="564356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5763" y="5721230"/>
            <a:ext cx="564356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5763" y="2196980"/>
            <a:ext cx="0" cy="35242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9325" y="2196980"/>
            <a:ext cx="53721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9325" y="5721230"/>
            <a:ext cx="53721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382375" y="2196980"/>
            <a:ext cx="0" cy="35242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6224532" y="180751"/>
            <a:ext cx="2066315" cy="2016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dirty="0">
                <a:latin typeface="+mj-lt"/>
              </a:rPr>
              <a:t>Robot – (10,20)</a:t>
            </a:r>
          </a:p>
          <a:p>
            <a:pPr algn="l"/>
            <a:r>
              <a:rPr lang="en-IN" dirty="0">
                <a:latin typeface="+mj-lt"/>
              </a:rPr>
              <a:t>Ball – (25,32)</a:t>
            </a:r>
          </a:p>
          <a:p>
            <a:pPr algn="l"/>
            <a:r>
              <a:rPr lang="en-IN" dirty="0">
                <a:latin typeface="+mj-lt"/>
              </a:rPr>
              <a:t>Steps - 49</a:t>
            </a:r>
          </a:p>
          <a:p>
            <a:pPr algn="l"/>
            <a:r>
              <a:rPr lang="en-IN" dirty="0">
                <a:latin typeface="+mj-lt"/>
              </a:rPr>
              <a:t>Time - 64</a:t>
            </a:r>
          </a:p>
          <a:p>
            <a:pPr algn="l"/>
            <a:endParaRPr lang="en-US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303002" cy="1609344"/>
          </a:xfrm>
        </p:spPr>
        <p:txBody>
          <a:bodyPr/>
          <a:lstStyle/>
          <a:p>
            <a:r>
              <a:rPr lang="en-US" dirty="0"/>
              <a:t>Obstacle avoidance while approaching the ball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8"/>
              <p:cNvSpPr txBox="1">
                <a:spLocks noGrp="1"/>
              </p:cNvSpPr>
              <p:nvPr>
                <p:ph idx="1"/>
              </p:nvPr>
            </p:nvSpPr>
            <p:spPr>
              <a:xfrm>
                <a:off x="1069848" y="2121408"/>
                <a:ext cx="6197441" cy="4585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dirty="0"/>
                  <a:t>‘R’ is robot’s center of mass position.</a:t>
                </a: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dirty="0"/>
                  <a:t>‘O’ is obstacles center of mass position.</a:t>
                </a: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dirty="0"/>
                  <a:t>From ‘R’, if the robot’s next step falls inside the ball of radius ‘r’ = 1 distance unit and center ‘O’, it changes its orientation in the new direction obtained by summing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𝑟𝑡h𝑒𝑡𝑎</m:t>
                    </m:r>
                  </m:oMath>
                </a14:m>
                <a:r>
                  <a:rPr lang="en-US" dirty="0"/>
                  <a:t>- robot’s former orientation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dirty="0"/>
                  <a:t>After the above step, it again checks whether the newly obtained coordinates falls in the obstacle region.</a:t>
                </a: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dirty="0"/>
                  <a:t>If it also falls in the region, it omits the new coordinates and computes a new coordinates in the direction obtained by subtracting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𝑟𝑡h𝑒𝑡𝑎</m:t>
                    </m:r>
                  </m:oMath>
                </a14:m>
                <a:r>
                  <a:rPr lang="en-US" dirty="0"/>
                  <a:t>- robot’s former orientation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9" name="Content Placeholder 2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121408"/>
                <a:ext cx="6197441" cy="4585871"/>
              </a:xfrm>
              <a:prstGeom prst="rect">
                <a:avLst/>
              </a:prstGeom>
              <a:blipFill>
                <a:blip r:embed="rId2"/>
                <a:stretch>
                  <a:fillRect l="-492" t="-1330" r="-984" b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7267289" y="2888809"/>
            <a:ext cx="3860959" cy="1837620"/>
            <a:chOff x="6497479" y="2888809"/>
            <a:chExt cx="3860959" cy="1837620"/>
          </a:xfrm>
        </p:grpSpPr>
        <p:sp>
          <p:nvSpPr>
            <p:cNvPr id="4" name="Oval 3"/>
            <p:cNvSpPr/>
            <p:nvPr/>
          </p:nvSpPr>
          <p:spPr>
            <a:xfrm>
              <a:off x="8643938" y="3028950"/>
              <a:ext cx="1714500" cy="1557338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478328" y="378475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873241" y="383047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9" idx="0"/>
              <a:endCxn id="7" idx="5"/>
            </p:cNvCxnSpPr>
            <p:nvPr/>
          </p:nvCxnSpPr>
          <p:spPr>
            <a:xfrm flipV="1">
              <a:off x="6896101" y="3823783"/>
              <a:ext cx="2621251" cy="66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0"/>
            </p:cNvCxnSpPr>
            <p:nvPr/>
          </p:nvCxnSpPr>
          <p:spPr>
            <a:xfrm flipV="1">
              <a:off x="6896101" y="2888809"/>
              <a:ext cx="2776537" cy="9416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896100" y="3850482"/>
              <a:ext cx="2890838" cy="8759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6"/>
            </p:cNvCxnSpPr>
            <p:nvPr/>
          </p:nvCxnSpPr>
          <p:spPr>
            <a:xfrm flipH="1" flipV="1">
              <a:off x="9289734" y="3028950"/>
              <a:ext cx="234313" cy="7786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7" idx="6"/>
            </p:cNvCxnSpPr>
            <p:nvPr/>
          </p:nvCxnSpPr>
          <p:spPr>
            <a:xfrm flipH="1">
              <a:off x="9289734" y="3807619"/>
              <a:ext cx="234313" cy="7558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515476" y="3640569"/>
              <a:ext cx="28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97479" y="3665816"/>
              <a:ext cx="28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352598" y="3103840"/>
              <a:ext cx="28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786688" y="3506865"/>
                  <a:ext cx="2857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688" y="3506865"/>
                  <a:ext cx="285750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34043"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Arc 31"/>
            <p:cNvSpPr/>
            <p:nvPr/>
          </p:nvSpPr>
          <p:spPr>
            <a:xfrm>
              <a:off x="7400925" y="3640569"/>
              <a:ext cx="128588" cy="369332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/>
            <p:cNvSpPr/>
            <p:nvPr/>
          </p:nvSpPr>
          <p:spPr>
            <a:xfrm rot="2390130">
              <a:off x="7329514" y="3764305"/>
              <a:ext cx="300699" cy="421291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725967" y="3846642"/>
                  <a:ext cx="2857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5967" y="3846642"/>
                  <a:ext cx="28575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4043"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999285" y="2093976"/>
                <a:ext cx="2443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𝑟𝑡h𝑒𝑡𝑎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O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285" y="2093976"/>
                <a:ext cx="2443163" cy="646331"/>
              </a:xfrm>
              <a:prstGeom prst="rect">
                <a:avLst/>
              </a:prstGeom>
              <a:blipFill>
                <a:blip r:embed="rId5"/>
                <a:stretch>
                  <a:fillRect l="-1995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7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analysis</a:t>
            </a:r>
          </a:p>
        </p:txBody>
      </p:sp>
      <p:pic>
        <p:nvPicPr>
          <p:cNvPr id="4" name="67CF61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873" y="2093976"/>
            <a:ext cx="6773990" cy="4051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99048" y="354393"/>
            <a:ext cx="2044827" cy="1687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dirty="0">
                <a:latin typeface="+mj-lt"/>
              </a:rPr>
              <a:t>Robot – (5,30)</a:t>
            </a:r>
          </a:p>
          <a:p>
            <a:pPr algn="l"/>
            <a:r>
              <a:rPr lang="en-IN" dirty="0">
                <a:latin typeface="+mj-lt"/>
              </a:rPr>
              <a:t>Ball – (25,10)</a:t>
            </a:r>
          </a:p>
          <a:p>
            <a:pPr algn="l"/>
            <a:r>
              <a:rPr lang="en-IN" dirty="0">
                <a:latin typeface="+mj-lt"/>
              </a:rPr>
              <a:t>Obstacle – (14,20)</a:t>
            </a:r>
          </a:p>
          <a:p>
            <a:pPr algn="l"/>
            <a:r>
              <a:rPr lang="en-IN" dirty="0">
                <a:latin typeface="+mj-lt"/>
              </a:rPr>
              <a:t>Steps -- 80</a:t>
            </a:r>
          </a:p>
          <a:p>
            <a:pPr algn="l"/>
            <a:r>
              <a:rPr lang="en-IN" dirty="0">
                <a:latin typeface="+mj-lt"/>
              </a:rPr>
              <a:t>Time -- 106</a:t>
            </a:r>
          </a:p>
          <a:p>
            <a:pPr algn="l"/>
            <a:endParaRPr lang="en-US" dirty="0">
              <a:latin typeface="+mj-lt"/>
            </a:endParaRPr>
          </a:p>
        </p:txBody>
      </p:sp>
      <p:pic>
        <p:nvPicPr>
          <p:cNvPr id="7" name="F09FB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9048" y="2145595"/>
            <a:ext cx="6773990" cy="40513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099048" y="2197215"/>
            <a:ext cx="0" cy="39480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8990737" y="484631"/>
            <a:ext cx="2253526" cy="1086993"/>
            <a:chOff x="8990737" y="484631"/>
            <a:chExt cx="2253526" cy="108699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90737" y="484631"/>
              <a:ext cx="1142147" cy="108699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48900" y="728447"/>
              <a:ext cx="995363" cy="843177"/>
            </a:xfrm>
            <a:prstGeom prst="rect">
              <a:avLst/>
            </a:prstGeom>
          </p:spPr>
        </p:pic>
      </p:grpSp>
      <p:cxnSp>
        <p:nvCxnSpPr>
          <p:cNvPr id="15" name="Straight Connector 14"/>
          <p:cNvCxnSpPr/>
          <p:nvPr/>
        </p:nvCxnSpPr>
        <p:spPr>
          <a:xfrm>
            <a:off x="126873" y="2197215"/>
            <a:ext cx="597217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26873" y="6145276"/>
            <a:ext cx="597217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26873" y="2197215"/>
            <a:ext cx="0" cy="39480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2018067" y="2182464"/>
            <a:ext cx="0" cy="39480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034145" y="2197215"/>
            <a:ext cx="597217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099048" y="6130525"/>
            <a:ext cx="5907272" cy="147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6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2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avoidance while kicking the ball to goal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23475" y="2831659"/>
            <a:ext cx="3891200" cy="1837620"/>
            <a:chOff x="6467238" y="2888809"/>
            <a:chExt cx="3891200" cy="1837620"/>
          </a:xfrm>
        </p:grpSpPr>
        <p:sp>
          <p:nvSpPr>
            <p:cNvPr id="5" name="Oval 4"/>
            <p:cNvSpPr/>
            <p:nvPr/>
          </p:nvSpPr>
          <p:spPr>
            <a:xfrm>
              <a:off x="8643938" y="3028950"/>
              <a:ext cx="1714500" cy="1557338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478328" y="378475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873241" y="383047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7" idx="0"/>
              <a:endCxn id="6" idx="5"/>
            </p:cNvCxnSpPr>
            <p:nvPr/>
          </p:nvCxnSpPr>
          <p:spPr>
            <a:xfrm flipV="1">
              <a:off x="6896101" y="3823783"/>
              <a:ext cx="2621251" cy="66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7" idx="0"/>
            </p:cNvCxnSpPr>
            <p:nvPr/>
          </p:nvCxnSpPr>
          <p:spPr>
            <a:xfrm flipV="1">
              <a:off x="6896101" y="2888809"/>
              <a:ext cx="2776537" cy="9416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896100" y="3850482"/>
              <a:ext cx="2890838" cy="8759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6" idx="6"/>
            </p:cNvCxnSpPr>
            <p:nvPr/>
          </p:nvCxnSpPr>
          <p:spPr>
            <a:xfrm flipH="1" flipV="1">
              <a:off x="9289734" y="3028950"/>
              <a:ext cx="234313" cy="7786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6"/>
            </p:cNvCxnSpPr>
            <p:nvPr/>
          </p:nvCxnSpPr>
          <p:spPr>
            <a:xfrm flipH="1">
              <a:off x="9289734" y="3807619"/>
              <a:ext cx="234313" cy="7558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9515476" y="3640569"/>
              <a:ext cx="28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67238" y="3524124"/>
              <a:ext cx="572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R,B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52598" y="3103840"/>
              <a:ext cx="28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7786688" y="3506865"/>
                  <a:ext cx="2857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688" y="3506865"/>
                  <a:ext cx="285750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34043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c 16"/>
            <p:cNvSpPr/>
            <p:nvPr/>
          </p:nvSpPr>
          <p:spPr>
            <a:xfrm>
              <a:off x="7400925" y="3640569"/>
              <a:ext cx="128588" cy="369332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 rot="2390130">
              <a:off x="7329514" y="3764305"/>
              <a:ext cx="300699" cy="421291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725967" y="3846642"/>
                  <a:ext cx="2857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5967" y="3846642"/>
                  <a:ext cx="285750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34043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219025" y="1568063"/>
                <a:ext cx="244316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𝑟𝑡h𝑒𝑡𝑎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B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𝑓𝑖𝑒𝑙𝑑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 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O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025" y="1568063"/>
                <a:ext cx="2443163" cy="923330"/>
              </a:xfrm>
              <a:prstGeom prst="rect">
                <a:avLst/>
              </a:prstGeom>
              <a:blipFill>
                <a:blip r:embed="rId4"/>
                <a:stretch>
                  <a:fillRect l="-1995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8"/>
              <p:cNvSpPr txBox="1">
                <a:spLocks noGrp="1"/>
              </p:cNvSpPr>
              <p:nvPr>
                <p:ph idx="1"/>
              </p:nvPr>
            </p:nvSpPr>
            <p:spPr>
              <a:xfrm>
                <a:off x="1013982" y="2029728"/>
                <a:ext cx="6603346" cy="4739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dirty="0"/>
                  <a:t>‘R’ is robot’s center of mass position.</a:t>
                </a: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dirty="0"/>
                  <a:t>‘B’ is the ball’s center of mass position.</a:t>
                </a: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dirty="0"/>
                  <a:t>‘O’ is obstacles center of mass position.</a:t>
                </a: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dirty="0"/>
                  <a:t>From ‘B’, if the robot’s kick makes the ball to land inside the ball of radius ‘r’ = 2 distance unit and center ‘O’, it changes its orientation and kicks in the new direction obtained by summing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𝑟𝑡h𝑒𝑡𝑎</m:t>
                    </m:r>
                  </m:oMath>
                </a14:m>
                <a:r>
                  <a:rPr lang="en-US" dirty="0"/>
                  <a:t>- robot’s former orientation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dirty="0"/>
                  <a:t>After the above step, it again checks whether the newly ball coordinates falls in the obstacle region.</a:t>
                </a: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dirty="0"/>
                  <a:t>If it also falls in the region, it omits the new coordinates and computes a new coordinates in the direction obtained by subtracting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𝑟𝑡h𝑒𝑡𝑎</m:t>
                    </m:r>
                  </m:oMath>
                </a14:m>
                <a:r>
                  <a:rPr lang="en-US" dirty="0"/>
                  <a:t>- robot’s former orientation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1" name="Content Placeholder 2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3982" y="2029728"/>
                <a:ext cx="6603346" cy="4739759"/>
              </a:xfrm>
              <a:prstGeom prst="rect">
                <a:avLst/>
              </a:prstGeom>
              <a:blipFill>
                <a:blip r:embed="rId5"/>
                <a:stretch>
                  <a:fillRect l="-369" t="-1416" r="-923" b="-1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3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analysis</a:t>
            </a:r>
          </a:p>
        </p:txBody>
      </p:sp>
      <p:pic>
        <p:nvPicPr>
          <p:cNvPr id="4" name="598D15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178952"/>
            <a:ext cx="7197213" cy="376555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369762" y="299270"/>
            <a:ext cx="2066315" cy="20162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dirty="0">
                <a:latin typeface="+mj-lt"/>
              </a:rPr>
              <a:t>Robot – (10,10)</a:t>
            </a:r>
          </a:p>
          <a:p>
            <a:pPr algn="l"/>
            <a:r>
              <a:rPr lang="en-IN" dirty="0">
                <a:latin typeface="+mj-lt"/>
              </a:rPr>
              <a:t>Ball – (25,30)</a:t>
            </a:r>
          </a:p>
          <a:p>
            <a:pPr algn="l"/>
            <a:r>
              <a:rPr lang="en-IN" dirty="0">
                <a:latin typeface="+mj-lt"/>
              </a:rPr>
              <a:t>Obstacle – (20,43)</a:t>
            </a:r>
          </a:p>
          <a:p>
            <a:pPr algn="l"/>
            <a:r>
              <a:rPr lang="en-IN" dirty="0">
                <a:latin typeface="+mj-lt"/>
              </a:rPr>
              <a:t>Steps - 65</a:t>
            </a:r>
          </a:p>
          <a:p>
            <a:pPr algn="l"/>
            <a:r>
              <a:rPr lang="en-IN" dirty="0">
                <a:latin typeface="+mj-lt"/>
              </a:rPr>
              <a:t>Time - 83</a:t>
            </a:r>
          </a:p>
          <a:p>
            <a:pPr algn="l"/>
            <a:endParaRPr lang="en-US" dirty="0">
              <a:latin typeface="+mj-lt"/>
            </a:endParaRPr>
          </a:p>
        </p:txBody>
      </p:sp>
      <p:pic>
        <p:nvPicPr>
          <p:cNvPr id="6" name="6C8B0C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61281" y="2178952"/>
            <a:ext cx="6653064" cy="389738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282042" y="2178952"/>
            <a:ext cx="7965" cy="40513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8990737" y="484631"/>
            <a:ext cx="2253526" cy="1086993"/>
            <a:chOff x="8990737" y="484631"/>
            <a:chExt cx="2253526" cy="108699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90737" y="484631"/>
              <a:ext cx="1142147" cy="108699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48900" y="728447"/>
              <a:ext cx="995363" cy="843177"/>
            </a:xfrm>
            <a:prstGeom prst="rect">
              <a:avLst/>
            </a:prstGeom>
          </p:spPr>
        </p:pic>
      </p:grpSp>
      <p:cxnSp>
        <p:nvCxnSpPr>
          <p:cNvPr id="12" name="Straight Connector 11"/>
          <p:cNvCxnSpPr/>
          <p:nvPr/>
        </p:nvCxnSpPr>
        <p:spPr>
          <a:xfrm flipH="1">
            <a:off x="77847" y="2178952"/>
            <a:ext cx="623292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7847" y="2189482"/>
            <a:ext cx="7965" cy="40513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77847" y="6230252"/>
            <a:ext cx="6204195" cy="1053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310768" y="2177888"/>
            <a:ext cx="5740088" cy="106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6261281" y="6228128"/>
            <a:ext cx="5740088" cy="106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2050856" y="2177888"/>
            <a:ext cx="5628" cy="40502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4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9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6667" mute="1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together..!!</a:t>
            </a:r>
          </a:p>
        </p:txBody>
      </p:sp>
      <p:pic>
        <p:nvPicPr>
          <p:cNvPr id="4" name="F4071D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" y="2298459"/>
            <a:ext cx="7138218" cy="3984354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351447" y="204483"/>
            <a:ext cx="2020778" cy="20939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dirty="0">
                <a:latin typeface="+mj-lt"/>
              </a:rPr>
              <a:t>Robot – (5,10)</a:t>
            </a:r>
          </a:p>
          <a:p>
            <a:pPr algn="l"/>
            <a:r>
              <a:rPr lang="en-IN" dirty="0">
                <a:latin typeface="+mj-lt"/>
              </a:rPr>
              <a:t>Ball – (15,30)</a:t>
            </a:r>
          </a:p>
          <a:p>
            <a:pPr algn="l"/>
            <a:r>
              <a:rPr lang="en-IN" dirty="0">
                <a:latin typeface="+mj-lt"/>
              </a:rPr>
              <a:t>Obstacle 1 – (10,20)</a:t>
            </a:r>
          </a:p>
          <a:p>
            <a:pPr algn="l"/>
            <a:r>
              <a:rPr lang="en-IN" dirty="0">
                <a:latin typeface="+mj-lt"/>
              </a:rPr>
              <a:t>Obstacle 2 – (15,45)</a:t>
            </a:r>
          </a:p>
          <a:p>
            <a:pPr algn="l"/>
            <a:r>
              <a:rPr lang="en-IN" dirty="0">
                <a:latin typeface="+mj-lt"/>
              </a:rPr>
              <a:t>Steps - 58</a:t>
            </a:r>
          </a:p>
          <a:p>
            <a:pPr algn="l"/>
            <a:r>
              <a:rPr lang="en-IN" dirty="0">
                <a:latin typeface="+mj-lt"/>
              </a:rPr>
              <a:t>Time - 75</a:t>
            </a:r>
          </a:p>
          <a:p>
            <a:pPr algn="l"/>
            <a:endParaRPr lang="en-US" dirty="0">
              <a:latin typeface="+mj-lt"/>
            </a:endParaRPr>
          </a:p>
        </p:txBody>
      </p:sp>
      <p:pic>
        <p:nvPicPr>
          <p:cNvPr id="7" name="5E4D5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23819" y="2298459"/>
            <a:ext cx="6740013" cy="398435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223819" y="2298459"/>
            <a:ext cx="0" cy="39843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5674" y="204483"/>
            <a:ext cx="1522157" cy="1668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6802" y="484632"/>
            <a:ext cx="1183417" cy="138841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1" y="2298459"/>
            <a:ext cx="622382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17" y="2298459"/>
            <a:ext cx="0" cy="39843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" y="6282813"/>
            <a:ext cx="622381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223819" y="2298459"/>
            <a:ext cx="581086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6223819" y="6282813"/>
            <a:ext cx="581086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2034684" y="2298459"/>
            <a:ext cx="0" cy="39843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1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3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Got idea how to discretize a continuous system and model it as a discrete event system.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Realized that CPN doesn’t play well with truncated values.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Had some hard time in coding complex functions but we could get across it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Able to learn how inhibitor arc works in presence of timed tokens.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When we tried to implement hierarchy on the fully developed net, we realized that it cannot be abstracted because of the structure.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Tried to have multiple agents on the field and make them play one against another. It didn’t succeed and gave us invalid data.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19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3" y="1110053"/>
            <a:ext cx="663143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5117" y="1935184"/>
            <a:ext cx="3416725" cy="2950422"/>
          </a:xfrm>
          <a:prstGeom prst="rect">
            <a:avLst/>
          </a:prstGeom>
        </p:spPr>
      </p:pic>
      <p:grpSp>
        <p:nvGrpSpPr>
          <p:cNvPr id="10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8156" y="1432223"/>
            <a:ext cx="5965470" cy="3357976"/>
          </a:xfrm>
        </p:spPr>
        <p:txBody>
          <a:bodyPr anchor="ctr">
            <a:normAutofit/>
          </a:bodyPr>
          <a:lstStyle/>
          <a:p>
            <a:r>
              <a:rPr lang="en-US" sz="8000" dirty="0"/>
              <a:t>Any questions…???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590438" y="5460525"/>
            <a:ext cx="1193868" cy="640080"/>
          </a:xfrm>
        </p:spPr>
        <p:txBody>
          <a:bodyPr/>
          <a:lstStyle/>
          <a:p>
            <a:fld id="{0D0654AC-9424-431A-93A0-CE60EA7387E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8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robot soccer..???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Soccer where teams are formed by Robots instead of humans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RoboCup is an annual  international robotics competition which aims at promoting robotics and AI research, by offering a publicly appealing but formidable challenge.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RoboCup is contraction of the full name “Robot Soccer World Cup”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IBM Deep Blue defeated the human world champion in chess in 1997, which concluded the forty years challenge in AI community.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This accomplishment led the RoboCup to make its first step towards development of robotic soccer players.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Established in 1997 with the ultimate goal to develop a robot soccer team which beats the human world champion team by 2050.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Robot Soccer is one of the leagues organized by RoboCup and has been subcategorized based on the size of robots.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7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to have an idea..!!</a:t>
            </a:r>
          </a:p>
        </p:txBody>
      </p:sp>
      <p:pic>
        <p:nvPicPr>
          <p:cNvPr id="4" name="KfNRXTS55nY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69848" y="2093976"/>
            <a:ext cx="10058400" cy="416614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483" y="2477323"/>
            <a:ext cx="7206576" cy="4050792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System under consideration is a simplified version of real world Robot Soccer.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A single robot is placed in a soccer field of length 60 units(y-axis) and breadth 30 units.(x-axis).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The goal area lies between the coordinates (12.5,60) and (17.5,60).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The center point of the goal is (15,60) which will be considered as the initial goal point.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>
              <a:buFont typeface="Wingdings" panose="05000000000000000000" pitchFamily="2" charset="2"/>
              <a:buChar char="v"/>
            </a:pPr>
            <a:endParaRPr lang="en-US" dirty="0"/>
          </a:p>
          <a:p>
            <a:pPr algn="just">
              <a:buFont typeface="Wingdings" panose="05000000000000000000" pitchFamily="2" charset="2"/>
              <a:buChar char="v"/>
            </a:pPr>
            <a:endParaRPr lang="en-US" dirty="0"/>
          </a:p>
          <a:p>
            <a:pPr algn="just">
              <a:buFont typeface="Wingdings" panose="05000000000000000000" pitchFamily="2" charset="2"/>
              <a:buChar char="v"/>
            </a:pP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304999" y="2477323"/>
            <a:ext cx="3418446" cy="2051411"/>
            <a:chOff x="7441809" y="3442896"/>
            <a:chExt cx="3418446" cy="2051411"/>
          </a:xfrm>
        </p:grpSpPr>
        <p:sp>
          <p:nvSpPr>
            <p:cNvPr id="6" name="TextBox 5"/>
            <p:cNvSpPr txBox="1"/>
            <p:nvPr/>
          </p:nvSpPr>
          <p:spPr>
            <a:xfrm>
              <a:off x="7441809" y="3937166"/>
              <a:ext cx="506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30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7765363" y="3442896"/>
              <a:ext cx="3094892" cy="2051411"/>
              <a:chOff x="7948246" y="3477222"/>
              <a:chExt cx="3094892" cy="2051411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8440614" y="3525019"/>
                <a:ext cx="2475914" cy="1237957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Left Brace 4"/>
              <p:cNvSpPr/>
              <p:nvPr/>
            </p:nvSpPr>
            <p:spPr>
              <a:xfrm>
                <a:off x="7948246" y="3502854"/>
                <a:ext cx="379124" cy="1237957"/>
              </a:xfrm>
              <a:prstGeom prst="leftBrac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ight Brace 6"/>
              <p:cNvSpPr/>
              <p:nvPr/>
            </p:nvSpPr>
            <p:spPr>
              <a:xfrm rot="5400000">
                <a:off x="9501845" y="3804433"/>
                <a:ext cx="353451" cy="2475913"/>
              </a:xfrm>
              <a:prstGeom prst="rightBrac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9425351" y="5159301"/>
                <a:ext cx="506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60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0916527" y="3842261"/>
                <a:ext cx="126611" cy="536360"/>
              </a:xfrm>
              <a:prstGeom prst="rect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8370273" y="4433906"/>
                <a:ext cx="773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(0,0)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369572" y="3502854"/>
                <a:ext cx="844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(30,0)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092512" y="3477222"/>
                <a:ext cx="929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(30,60)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241280" y="4388599"/>
                <a:ext cx="80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(0,60)</a:t>
                </a:r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9265424" y="4643438"/>
            <a:ext cx="243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Axes have been inverted for viewing purpose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1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806" y="518557"/>
            <a:ext cx="10058400" cy="1609344"/>
          </a:xfrm>
        </p:spPr>
        <p:txBody>
          <a:bodyPr/>
          <a:lstStyle/>
          <a:p>
            <a:r>
              <a:rPr lang="en-US" dirty="0"/>
              <a:t>System overview…..(cont.)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430897"/>
            <a:ext cx="10058400" cy="4050792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Ball will be placed inside the field and the position will be denoted as a colored token by three attributes ‘x’, ’y’, ’field’.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Robot is also placed inside the field and position is denoted by three attributes ‘x’, ‘y’, ’theta’.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Once we start the system, the robot tracks the ball and tries to reach it.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If the robot reaches the ball, it kicks it in the direction of goal point.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This process repeats until the ball is kicked into region of goal point, which is a circle around the point with a radius of 2 distance units.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If the ball is in goal point region, it chooses the final goal point with x- coordinate Gaussian distributed around the former goal point x- coordinate and y-coordinate equal to former goal point y- coordinate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If any static obstacle comes, it deviates and chooses a new path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8131125" y="124987"/>
            <a:ext cx="3249636" cy="2305910"/>
            <a:chOff x="8117058" y="124987"/>
            <a:chExt cx="3249636" cy="2305910"/>
          </a:xfrm>
        </p:grpSpPr>
        <p:sp>
          <p:nvSpPr>
            <p:cNvPr id="16" name="TextBox 15"/>
            <p:cNvSpPr txBox="1"/>
            <p:nvPr/>
          </p:nvSpPr>
          <p:spPr>
            <a:xfrm>
              <a:off x="9496041" y="124987"/>
              <a:ext cx="604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180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8117058" y="353423"/>
              <a:ext cx="3249636" cy="2077474"/>
              <a:chOff x="8060789" y="285574"/>
              <a:chExt cx="3249636" cy="2077474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8567225" y="285574"/>
                <a:ext cx="2264898" cy="1808402"/>
                <a:chOff x="8285871" y="385102"/>
                <a:chExt cx="2264898" cy="1808402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8285871" y="553915"/>
                  <a:ext cx="2264898" cy="1470777"/>
                  <a:chOff x="8285871" y="553915"/>
                  <a:chExt cx="2264898" cy="1470777"/>
                </a:xfrm>
              </p:grpSpPr>
              <p:sp>
                <p:nvSpPr>
                  <p:cNvPr id="4" name="Flowchart: Connector 3"/>
                  <p:cNvSpPr/>
                  <p:nvPr/>
                </p:nvSpPr>
                <p:spPr>
                  <a:xfrm>
                    <a:off x="8679766" y="553915"/>
                    <a:ext cx="1561514" cy="1470777"/>
                  </a:xfrm>
                  <a:prstGeom prst="flowChartConnector">
                    <a:avLst/>
                  </a:prstGeom>
                  <a:ln w="2857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" name="Straight Connector 7"/>
                  <p:cNvCxnSpPr/>
                  <p:nvPr/>
                </p:nvCxnSpPr>
                <p:spPr>
                  <a:xfrm>
                    <a:off x="8285871" y="1289303"/>
                    <a:ext cx="2264898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9460523" y="385102"/>
                  <a:ext cx="0" cy="180840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TextBox 13"/>
              <p:cNvSpPr txBox="1"/>
              <p:nvPr/>
            </p:nvSpPr>
            <p:spPr>
              <a:xfrm>
                <a:off x="10803988" y="1005109"/>
                <a:ext cx="506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90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9592758" y="1993716"/>
                <a:ext cx="298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060789" y="1029348"/>
                <a:ext cx="63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270</a:t>
                </a:r>
              </a:p>
            </p:txBody>
          </p:sp>
        </p:grp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37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Analyze the path taken by the robot and ball if the time optimal strategy is used.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Examine the path taken by the robot incase it comes across an obstacle while approaching the ball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Analyze the path taken by the robot and the ball incase it comes across an obstacle while it is kicking the ball in the direction of goal point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Discover the path taken by the robot and the ball incase it comes across obstacles in both stages- approaching the ball and Kicking the ball.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Inspect the time taken, in time units, to make a goal.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Find out the number of steps the robot has to move in order to make a goal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0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13205"/>
            <a:ext cx="10058400" cy="4498145"/>
          </a:xfrm>
        </p:spPr>
        <p:txBody>
          <a:bodyPr>
            <a:normAutofit fontScale="92500" lnSpcReduction="2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Every thing in this project is confined to 2-dimenstional space and all the objects in our consideration like robot, ball and obstacle are located by the position of their corresponding center of mass.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Robot agent involved is an autonomous one. It decides it’s path based on opted strategies.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Robot behavior is discretized and spends either in Walking state or Tracking state or Kicking state during our analysis.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Each state of the robot is considered as non-atomic state and is further divided into atomic states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Every step of robot is considered as one unit distance and it takes one time unit for the robot to move one step.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Ball dynamics have been simplified and every time it is kicked, it moves a distance of 2 units in one time unit in the kicked direction.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Still-tracking of ball takes one time unit and parallel-tracking of ball doesn’t take any time as it is a parallel process.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Once the goal is made the system reaches deadlock state.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3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57538" y="238125"/>
            <a:ext cx="4543425" cy="2290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29100" y="3328988"/>
            <a:ext cx="1971675" cy="1871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744075" y="1800225"/>
            <a:ext cx="2314575" cy="2843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00" y="808482"/>
            <a:ext cx="1885950" cy="26479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139678" y="6492875"/>
            <a:ext cx="640080" cy="365125"/>
          </a:xfrm>
        </p:spPr>
        <p:txBody>
          <a:bodyPr/>
          <a:lstStyle/>
          <a:p>
            <a:fld id="{0D0654AC-9424-431A-93A0-CE60EA7387E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3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data was extracted..??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54AC-9424-431A-93A0-CE60EA7387E5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019299"/>
            <a:ext cx="7091658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5034534"/>
            <a:ext cx="9486900" cy="1238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238" y="2019299"/>
            <a:ext cx="227851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201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593</TotalTime>
  <Words>1146</Words>
  <Application>Microsoft Office PowerPoint</Application>
  <PresentationFormat>Widescreen</PresentationFormat>
  <Paragraphs>139</Paragraphs>
  <Slides>18</Slides>
  <Notes>2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Cambria Math</vt:lpstr>
      <vt:lpstr>Rockwell</vt:lpstr>
      <vt:lpstr>Rockwell Condensed</vt:lpstr>
      <vt:lpstr>Rockwell Extra Bold</vt:lpstr>
      <vt:lpstr>Wingdings</vt:lpstr>
      <vt:lpstr>Wood Type</vt:lpstr>
      <vt:lpstr>Modelling &amp; Analysis of the behavior of a robotic agent in Robot-Soccer</vt:lpstr>
      <vt:lpstr>What is robot soccer..???</vt:lpstr>
      <vt:lpstr>Just to have an idea..!!</vt:lpstr>
      <vt:lpstr>System overview</vt:lpstr>
      <vt:lpstr>System overview…..(cont.)</vt:lpstr>
      <vt:lpstr>Analysis objectives</vt:lpstr>
      <vt:lpstr>assumptions</vt:lpstr>
      <vt:lpstr>PowerPoint Presentation</vt:lpstr>
      <vt:lpstr>How the data was extracted..??</vt:lpstr>
      <vt:lpstr>Time optimal strategy</vt:lpstr>
      <vt:lpstr>Strategy analysis</vt:lpstr>
      <vt:lpstr>Obstacle avoidance while approaching the ball</vt:lpstr>
      <vt:lpstr>Strategy analysis</vt:lpstr>
      <vt:lpstr>Obstacle avoidance while kicking the ball to goal</vt:lpstr>
      <vt:lpstr>Strategy analysis</vt:lpstr>
      <vt:lpstr>Everything together..!!</vt:lpstr>
      <vt:lpstr>Lessons learnt</vt:lpstr>
      <vt:lpstr>Any questions…???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venkatasasikiran Veeramachaneni</dc:creator>
  <cp:lastModifiedBy>SK</cp:lastModifiedBy>
  <cp:revision>67</cp:revision>
  <dcterms:created xsi:type="dcterms:W3CDTF">2016-12-14T02:36:03Z</dcterms:created>
  <dcterms:modified xsi:type="dcterms:W3CDTF">2016-12-15T00:31:57Z</dcterms:modified>
</cp:coreProperties>
</file>